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60" r:id="rId6"/>
    <p:sldId id="259" r:id="rId7"/>
    <p:sldId id="261" r:id="rId8"/>
    <p:sldId id="271" r:id="rId9"/>
    <p:sldId id="262" r:id="rId10"/>
    <p:sldId id="263" r:id="rId11"/>
    <p:sldId id="264" r:id="rId12"/>
    <p:sldId id="270" r:id="rId13"/>
    <p:sldId id="265" r:id="rId14"/>
    <p:sldId id="266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81" autoAdjust="0"/>
  </p:normalViewPr>
  <p:slideViewPr>
    <p:cSldViewPr snapToGrid="0">
      <p:cViewPr varScale="1">
        <p:scale>
          <a:sx n="119" d="100"/>
          <a:sy n="119" d="100"/>
        </p:scale>
        <p:origin x="132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92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6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59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68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03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749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81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97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2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2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1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6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9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CCC47CA-528F-4996-9208-D50F07A1F9F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566639E-3210-40EB-93C8-28070D8FA2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81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lightaware.com/live/flight/N317K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dsbperformance.faa.gov/paprrequest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2CA3-14AB-4CDE-B8B0-7E6C8772A4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ADS-B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E3517F-B6BC-4BA2-A868-51735395A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REFLECTIONS ON 2018 INSTALLATIONS</a:t>
            </a:r>
          </a:p>
        </p:txBody>
      </p:sp>
    </p:spTree>
    <p:extLst>
      <p:ext uri="{BB962C8B-B14F-4D97-AF65-F5344CB8AC3E}">
        <p14:creationId xmlns:p14="http://schemas.microsoft.com/office/powerpoint/2010/main" val="77069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4D716-4B88-42EF-8612-D892761EF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534400" cy="1507067"/>
          </a:xfrm>
        </p:spPr>
        <p:txBody>
          <a:bodyPr/>
          <a:lstStyle/>
          <a:p>
            <a:r>
              <a:rPr lang="en-US" dirty="0"/>
              <a:t>More Acronyms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8C56A-3A22-4B30-9CC1-38A2476F6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541"/>
            <a:ext cx="10515600" cy="471542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NIC – Navigation Integrity Category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Radius of containment around the aircraft.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91.227 requires a min NIC of 7 (&lt;370m)</a:t>
            </a:r>
          </a:p>
          <a:p>
            <a:r>
              <a:rPr lang="en-US" dirty="0">
                <a:solidFill>
                  <a:schemeClr val="tx1"/>
                </a:solidFill>
              </a:rPr>
              <a:t>SIL – Source Integrity Level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Measure of the probability of not being within the containment radius without indication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91.277 requires a value of 3 (prob exceeding NIC &lt; 1 x 10</a:t>
            </a:r>
            <a:r>
              <a:rPr lang="en-US" baseline="30000" dirty="0">
                <a:solidFill>
                  <a:schemeClr val="tx1"/>
                </a:solidFill>
              </a:rPr>
              <a:t>-7</a:t>
            </a:r>
            <a:r>
              <a:rPr lang="en-US" dirty="0">
                <a:solidFill>
                  <a:schemeClr val="tx1"/>
                </a:solidFill>
              </a:rPr>
              <a:t> / flight hour) </a:t>
            </a:r>
          </a:p>
          <a:p>
            <a:r>
              <a:rPr lang="en-US" dirty="0" err="1">
                <a:solidFill>
                  <a:schemeClr val="tx1"/>
                </a:solidFill>
              </a:rPr>
              <a:t>NACp</a:t>
            </a:r>
            <a:r>
              <a:rPr lang="en-US" dirty="0">
                <a:solidFill>
                  <a:schemeClr val="tx1"/>
                </a:solidFill>
              </a:rPr>
              <a:t> – Navigation Accuracy Category for Position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Accuracy of the aircraft position being transmitted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91.277 requires a min </a:t>
            </a:r>
            <a:r>
              <a:rPr lang="en-US" dirty="0" err="1">
                <a:solidFill>
                  <a:schemeClr val="tx1"/>
                </a:solidFill>
              </a:rPr>
              <a:t>NACp</a:t>
            </a:r>
            <a:r>
              <a:rPr lang="en-US" dirty="0">
                <a:solidFill>
                  <a:schemeClr val="tx1"/>
                </a:solidFill>
              </a:rPr>
              <a:t> of 8  (95% </a:t>
            </a:r>
            <a:r>
              <a:rPr lang="en-US" dirty="0" err="1">
                <a:solidFill>
                  <a:schemeClr val="tx1"/>
                </a:solidFill>
              </a:rPr>
              <a:t>Horz</a:t>
            </a:r>
            <a:r>
              <a:rPr lang="en-US" dirty="0">
                <a:solidFill>
                  <a:schemeClr val="tx1"/>
                </a:solidFill>
              </a:rPr>
              <a:t> accuracy bounds &lt; 92.6m)</a:t>
            </a:r>
          </a:p>
          <a:p>
            <a:r>
              <a:rPr lang="en-US" dirty="0" err="1">
                <a:solidFill>
                  <a:schemeClr val="tx1"/>
                </a:solidFill>
              </a:rPr>
              <a:t>NACv</a:t>
            </a:r>
            <a:r>
              <a:rPr lang="en-US" dirty="0">
                <a:solidFill>
                  <a:schemeClr val="tx1"/>
                </a:solidFill>
              </a:rPr>
              <a:t> – Navigation Accuracy Category for Velocity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 = &lt; 10 m/s</a:t>
            </a:r>
          </a:p>
          <a:p>
            <a:r>
              <a:rPr lang="en-US" dirty="0">
                <a:solidFill>
                  <a:schemeClr val="tx1"/>
                </a:solidFill>
              </a:rPr>
              <a:t>SDA – System Design Assurance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Likelihood of bad data being sent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Pass values of 2 or 3 (prob false/misleading info &lt; 1 x 10</a:t>
            </a:r>
            <a:r>
              <a:rPr lang="en-US" baseline="30000" dirty="0">
                <a:solidFill>
                  <a:schemeClr val="tx1"/>
                </a:solidFill>
              </a:rPr>
              <a:t>-5</a:t>
            </a:r>
            <a:r>
              <a:rPr lang="en-US" dirty="0">
                <a:solidFill>
                  <a:schemeClr val="tx1"/>
                </a:solidFill>
              </a:rPr>
              <a:t> / flight hour)</a:t>
            </a:r>
          </a:p>
        </p:txBody>
      </p:sp>
    </p:spTree>
    <p:extLst>
      <p:ext uri="{BB962C8B-B14F-4D97-AF65-F5344CB8AC3E}">
        <p14:creationId xmlns:p14="http://schemas.microsoft.com/office/powerpoint/2010/main" val="5818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DE13-B69A-4DF2-B5AB-6C66589A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534400" cy="1507067"/>
          </a:xfrm>
        </p:spPr>
        <p:txBody>
          <a:bodyPr/>
          <a:lstStyle/>
          <a:p>
            <a:r>
              <a:rPr lang="en-US" dirty="0"/>
              <a:t>Resolving Performance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A8B9-18F9-41EC-8DBE-BB72E6BDB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521"/>
            <a:ext cx="10515600" cy="46854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Working hypothesis was that the GPS wasn’t getting an accurate enough fix</a:t>
            </a:r>
          </a:p>
          <a:p>
            <a:r>
              <a:rPr lang="en-US" dirty="0">
                <a:solidFill>
                  <a:schemeClr val="tx1"/>
                </a:solidFill>
              </a:rPr>
              <a:t>Placement of GPS Antenna variations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Original location deep in instrument bay on one side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% Failure rate : NIC = 7.68% (FAIL), </a:t>
            </a:r>
            <a:r>
              <a:rPr lang="en-US" dirty="0" err="1">
                <a:solidFill>
                  <a:schemeClr val="tx1"/>
                </a:solidFill>
              </a:rPr>
              <a:t>NACp</a:t>
            </a:r>
            <a:r>
              <a:rPr lang="en-US" dirty="0">
                <a:solidFill>
                  <a:schemeClr val="tx1"/>
                </a:solidFill>
              </a:rPr>
              <a:t> = 1.63% (pass), other 0.0%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High banked turns causing too much other equipment to get in the way?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Second attempt (3/31)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GPS Antenna relocated high and central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Level flight, all other GPS antennas disconnected during short flight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% Failure rate : NIC = 59.07% (FAIL), </a:t>
            </a:r>
            <a:r>
              <a:rPr lang="en-US" dirty="0" err="1">
                <a:solidFill>
                  <a:schemeClr val="tx1"/>
                </a:solidFill>
              </a:rPr>
              <a:t>NACp</a:t>
            </a:r>
            <a:r>
              <a:rPr lang="en-US" dirty="0">
                <a:solidFill>
                  <a:schemeClr val="tx1"/>
                </a:solidFill>
              </a:rPr>
              <a:t> = 12.46% (FAIL), other 0.0%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Too close to active FLARM antenna</a:t>
            </a:r>
          </a:p>
        </p:txBody>
      </p:sp>
    </p:spTree>
    <p:extLst>
      <p:ext uri="{BB962C8B-B14F-4D97-AF65-F5344CB8AC3E}">
        <p14:creationId xmlns:p14="http://schemas.microsoft.com/office/powerpoint/2010/main" val="1331647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9DE13-B69A-4DF2-B5AB-6C66589A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534400" cy="1507067"/>
          </a:xfrm>
        </p:spPr>
        <p:txBody>
          <a:bodyPr/>
          <a:lstStyle/>
          <a:p>
            <a:r>
              <a:rPr lang="en-US" dirty="0"/>
              <a:t>Resolving Performance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1A8B9-18F9-41EC-8DBE-BB72E6BDB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521"/>
            <a:ext cx="10515600" cy="468544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Placement of GPS Antenna (cont.)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Third attempt (4/1)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FLARM off, all other systems on, short level flight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% Failure rate : 0.0% on all metrics – Complete PASS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Fourth attempt (4/2)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As above but normal gliding maneuvers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% Failure rate : NIC = 1.19% (pass), </a:t>
            </a:r>
            <a:r>
              <a:rPr lang="en-US" dirty="0" err="1">
                <a:solidFill>
                  <a:schemeClr val="tx1"/>
                </a:solidFill>
              </a:rPr>
              <a:t>NACp</a:t>
            </a:r>
            <a:r>
              <a:rPr lang="en-US" dirty="0">
                <a:solidFill>
                  <a:schemeClr val="tx1"/>
                </a:solidFill>
              </a:rPr>
              <a:t> = 0.12% (pass), other 0.0%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Fifth attempt (4/22)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Relocated GPS Antenna onto canopy ledge by right elbow</a:t>
            </a: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Loooong</a:t>
            </a:r>
            <a:r>
              <a:rPr lang="en-US" dirty="0">
                <a:solidFill>
                  <a:schemeClr val="tx1"/>
                </a:solidFill>
              </a:rPr>
              <a:t> connecting cable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All equipment turned on, normal gliding maneuvers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% Failure rate : 0.0% on all metrics – Complete PASS</a:t>
            </a:r>
          </a:p>
          <a:p>
            <a:r>
              <a:rPr lang="en-US" dirty="0">
                <a:solidFill>
                  <a:schemeClr val="tx1"/>
                </a:solidFill>
              </a:rPr>
              <a:t>Could have done attempts 1 thru 4 on the same day but wasn’t certain how to drive the FAA website</a:t>
            </a:r>
          </a:p>
          <a:p>
            <a:r>
              <a:rPr lang="en-US" dirty="0">
                <a:solidFill>
                  <a:schemeClr val="tx1"/>
                </a:solidFill>
              </a:rPr>
              <a:t>Have checked six other flights since – still getting pass marks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pPr lvl="2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0FB0-0576-4FF8-9580-DE6013A8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534400" cy="1507067"/>
          </a:xfrm>
        </p:spPr>
        <p:txBody>
          <a:bodyPr/>
          <a:lstStyle/>
          <a:p>
            <a:r>
              <a:rPr lang="en-US" dirty="0"/>
              <a:t>“Be seen”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CE46-1FBB-48C2-98BC-938D4423D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377" y="1303111"/>
            <a:ext cx="5947611" cy="248511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Numerous reports of being able to be seen for miles</a:t>
            </a:r>
          </a:p>
          <a:p>
            <a:r>
              <a:rPr lang="en-US" dirty="0" err="1">
                <a:solidFill>
                  <a:schemeClr val="tx1"/>
                </a:solidFill>
              </a:rPr>
              <a:t>Flightaware</a:t>
            </a:r>
            <a:r>
              <a:rPr lang="en-US" dirty="0">
                <a:solidFill>
                  <a:schemeClr val="tx1"/>
                </a:solidFill>
              </a:rPr>
              <a:t> ADS-B tracking in real-time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https://flightaware.com/live/flight/N317KF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AD04F-9B25-48C5-8104-C3DF3E3F1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382" y="3478439"/>
            <a:ext cx="4419600" cy="2076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04FF62-1648-4048-804C-F5DFF20BF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962" y="528637"/>
            <a:ext cx="4695825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1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5C4F3-52CE-4C68-9D1F-DF63E800F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534400" cy="1507067"/>
          </a:xfrm>
        </p:spPr>
        <p:txBody>
          <a:bodyPr/>
          <a:lstStyle/>
          <a:p>
            <a:r>
              <a:rPr lang="en-US" dirty="0"/>
              <a:t>Still getting “close encounters”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8D5E2-5CFB-4495-9AE3-BDE7EA6E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192"/>
            <a:ext cx="10515600" cy="464077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Boeing 787 Flight Test 5/13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Above Ephrata township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787 was descending, I was climbing.  Past within ¼ mile and 1000’ vertical separation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Flight Nav computer had zoomed in while </a:t>
            </a:r>
            <a:r>
              <a:rPr lang="en-US" dirty="0" err="1">
                <a:solidFill>
                  <a:schemeClr val="tx1"/>
                </a:solidFill>
              </a:rPr>
              <a:t>thermalling</a:t>
            </a:r>
            <a:r>
              <a:rPr lang="en-US" dirty="0">
                <a:solidFill>
                  <a:schemeClr val="tx1"/>
                </a:solidFill>
              </a:rPr>
              <a:t> (so no </a:t>
            </a:r>
            <a:r>
              <a:rPr lang="en-US" dirty="0" err="1">
                <a:solidFill>
                  <a:schemeClr val="tx1"/>
                </a:solidFill>
              </a:rPr>
              <a:t>PowerFLARM</a:t>
            </a:r>
            <a:r>
              <a:rPr lang="en-US" dirty="0">
                <a:solidFill>
                  <a:schemeClr val="tx1"/>
                </a:solidFill>
              </a:rPr>
              <a:t> derived ADS-B situational awareness)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No ADS-B IN display</a:t>
            </a:r>
          </a:p>
          <a:p>
            <a:r>
              <a:rPr lang="en-US" dirty="0">
                <a:solidFill>
                  <a:schemeClr val="tx1"/>
                </a:solidFill>
              </a:rPr>
              <a:t>BAe 146 Fire fighting air tankers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Above Mackay, ID below </a:t>
            </a:r>
            <a:r>
              <a:rPr lang="en-US" dirty="0" err="1">
                <a:solidFill>
                  <a:schemeClr val="tx1"/>
                </a:solidFill>
              </a:rPr>
              <a:t>cloudbase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Transitioning Ephrata/Grant County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No electronic position transmission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Mark I eye-ball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9E9B9-A5E9-4748-B9A9-51FBD4FB5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525" y="4102453"/>
            <a:ext cx="3349371" cy="198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1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CF0C-2382-4005-AFFB-97B6871C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534400" cy="1507067"/>
          </a:xfrm>
        </p:spPr>
        <p:txBody>
          <a:bodyPr/>
          <a:lstStyle/>
          <a:p>
            <a:r>
              <a:rPr lang="en-US" dirty="0"/>
              <a:t>So what’s next? - ADS-B IN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AA2DF-3817-4CD0-ADF8-B0B0A7CCA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917"/>
            <a:ext cx="6719710" cy="393948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iLevil</a:t>
            </a:r>
            <a:r>
              <a:rPr lang="en-US" dirty="0">
                <a:solidFill>
                  <a:schemeClr val="tx1"/>
                </a:solidFill>
              </a:rPr>
              <a:t> AW 2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Dual band (1090/978 MHz) receiver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ADS-B, ADS-R, TIS-B, FIS-B, AHRS, RS-232</a:t>
            </a:r>
          </a:p>
          <a:p>
            <a:r>
              <a:rPr lang="en-US" dirty="0">
                <a:solidFill>
                  <a:schemeClr val="tx1"/>
                </a:solidFill>
              </a:rPr>
              <a:t>Outputs GDL-90 and proprietary messages via </a:t>
            </a:r>
            <a:r>
              <a:rPr lang="en-US" dirty="0" err="1">
                <a:solidFill>
                  <a:schemeClr val="tx1"/>
                </a:solidFill>
              </a:rPr>
              <a:t>WiFi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Party Apps (typically running on Tablets)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ForeFlight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Xavion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Naviator</a:t>
            </a:r>
            <a:r>
              <a:rPr lang="en-US" dirty="0">
                <a:solidFill>
                  <a:schemeClr val="tx1"/>
                </a:solidFill>
              </a:rPr>
              <a:t>, Sky-Map,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Or home-grown application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Emphasis on collision avoidance not merely situational awareness that requires constant monitoring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59FE7-020C-41E7-BEE6-B21E1CC4D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910" y="1935831"/>
            <a:ext cx="3181350" cy="25050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559DBE-3F0B-40C9-A6AA-62BB4A54B160}"/>
              </a:ext>
            </a:extLst>
          </p:cNvPr>
          <p:cNvSpPr txBox="1">
            <a:spLocks/>
          </p:cNvSpPr>
          <p:nvPr/>
        </p:nvSpPr>
        <p:spPr>
          <a:xfrm>
            <a:off x="838200" y="5482891"/>
            <a:ext cx="6719710" cy="10525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And you thought FLARM leaching was bad…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5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50A667-8AEC-426F-B8DC-AF2685D18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10DE77-CAE6-44BC-86E4-28838D638E7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8534400" cy="150706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742408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E692C-F008-4F59-98FA-4EDFFB42B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534400" cy="1507067"/>
          </a:xfrm>
        </p:spPr>
        <p:txBody>
          <a:bodyPr/>
          <a:lstStyle/>
          <a:p>
            <a:r>
              <a:rPr lang="en-US" dirty="0"/>
              <a:t>WHAT IS ADS-B?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78542-5D13-4D0B-8D6D-C5E440DD6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2180"/>
            <a:ext cx="10515600" cy="5074784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Automatic Dependent Surveillance - Broadcast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ADS-B is a system in which electronic equipment onboard an aircraft automatically broadcasts the precise location of the aircraft via a digital data link.  Other aircraft and ATC can see the aircraft’s position/altitude without the need for radar</a:t>
            </a:r>
          </a:p>
          <a:p>
            <a:r>
              <a:rPr lang="en-US" dirty="0">
                <a:solidFill>
                  <a:schemeClr val="tx1"/>
                </a:solidFill>
              </a:rPr>
              <a:t>ADS-B Operating Frequencies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1090 MHz – associated with current Mode A, C, and S transponders.  ADS-B info included within Mode S Extended Squitter (ES) messages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978 MHz – Universal Access Transceivers (UAT). US only</a:t>
            </a:r>
          </a:p>
          <a:p>
            <a:r>
              <a:rPr lang="en-US" dirty="0">
                <a:solidFill>
                  <a:schemeClr val="tx1"/>
                </a:solidFill>
              </a:rPr>
              <a:t>ADS-B Out - Transmission of ADS-B information from an aircraft</a:t>
            </a:r>
          </a:p>
          <a:p>
            <a:r>
              <a:rPr lang="en-US" dirty="0">
                <a:solidFill>
                  <a:schemeClr val="tx1"/>
                </a:solidFill>
              </a:rPr>
              <a:t>ADS-B In - Receipt of ADS-B information by an aircraft</a:t>
            </a:r>
          </a:p>
          <a:p>
            <a:r>
              <a:rPr lang="en-US" dirty="0">
                <a:solidFill>
                  <a:schemeClr val="tx1"/>
                </a:solidFill>
              </a:rPr>
              <a:t>Different equipment required for Out vs In capabilities</a:t>
            </a:r>
          </a:p>
          <a:p>
            <a:r>
              <a:rPr lang="en-US" dirty="0">
                <a:solidFill>
                  <a:schemeClr val="tx1"/>
                </a:solidFill>
              </a:rPr>
              <a:t>FAA 1/1/2020 Mandate addresses ADS-B Out usage</a:t>
            </a:r>
          </a:p>
          <a:p>
            <a:r>
              <a:rPr lang="en-US" dirty="0">
                <a:solidFill>
                  <a:schemeClr val="tx1"/>
                </a:solidFill>
              </a:rPr>
              <a:t>Also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ADS-R – Translation, reformatting, and rebroadcasting information to enable aircraft operating on an alternate frequency to process other aircraft’s information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TIS-B – Broadcast of transponder-based traffic information derived from ATC surveillance systems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FIS-B – UAT only. Advisory aeronautical and weather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50811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69046F-57BF-4AA2-BC07-32552D40B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513" y="1560884"/>
            <a:ext cx="6395608" cy="41541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C6D71D9-A8B1-4DB0-9973-5AB67E6E6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976" y="0"/>
            <a:ext cx="8534400" cy="1507067"/>
          </a:xfrm>
        </p:spPr>
        <p:txBody>
          <a:bodyPr/>
          <a:lstStyle/>
          <a:p>
            <a:r>
              <a:rPr lang="en-US" dirty="0"/>
              <a:t>ADS-B Airspace</a:t>
            </a:r>
          </a:p>
        </p:txBody>
      </p:sp>
    </p:spTree>
    <p:extLst>
      <p:ext uri="{BB962C8B-B14F-4D97-AF65-F5344CB8AC3E}">
        <p14:creationId xmlns:p14="http://schemas.microsoft.com/office/powerpoint/2010/main" val="397252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E6554-B06C-4242-ACEC-06B14BD1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50"/>
            <a:ext cx="8534400" cy="1507067"/>
          </a:xfrm>
        </p:spPr>
        <p:txBody>
          <a:bodyPr/>
          <a:lstStyle/>
          <a:p>
            <a:r>
              <a:rPr lang="en-US" dirty="0"/>
              <a:t>WHY INSTALL ADS-B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BC2EA-0B2E-4205-8013-EEDB84F7B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9417"/>
            <a:ext cx="10515600" cy="465754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Gliders are exempt aren’t they?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regulation 14 CFR 91.225(e) allows aircraft not certificated with an electrical system, including balloons and gliders, not equipped with ADS-B Out to operate within 30 nautical miles of a Class B primary airport—basically, within its Mode C veil—while remaining outside of any Class B or Class C airspace.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These aircraft can operate as high as 17,999 feet </a:t>
            </a:r>
            <a:r>
              <a:rPr lang="en-US" dirty="0" err="1">
                <a:solidFill>
                  <a:schemeClr val="tx1"/>
                </a:solidFill>
              </a:rPr>
              <a:t>msl</a:t>
            </a:r>
            <a:r>
              <a:rPr lang="en-US" dirty="0">
                <a:solidFill>
                  <a:schemeClr val="tx1"/>
                </a:solidFill>
              </a:rPr>
              <a:t> except above Class B or Class C airspace; they also can operate beneath Class B and Class C airspace.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Operationally the ADS-B Out rules mirror the transponder equipage requirements in 14 CFR 91.215. </a:t>
            </a:r>
          </a:p>
          <a:p>
            <a:r>
              <a:rPr lang="en-US" dirty="0">
                <a:solidFill>
                  <a:schemeClr val="tx1"/>
                </a:solidFill>
              </a:rPr>
              <a:t>Relevant denied airspace without ATC approval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Above Class B &amp; C and less than 10,000’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Spokane/Fairchild AFB 6400’ to 10,000’</a:t>
            </a:r>
          </a:p>
          <a:p>
            <a:r>
              <a:rPr lang="en-US" dirty="0">
                <a:solidFill>
                  <a:schemeClr val="tx1"/>
                </a:solidFill>
              </a:rPr>
              <a:t>“See and avoid”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 becoming “See, be seen, and avoid”</a:t>
            </a:r>
          </a:p>
        </p:txBody>
      </p:sp>
    </p:spTree>
    <p:extLst>
      <p:ext uri="{BB962C8B-B14F-4D97-AF65-F5344CB8AC3E}">
        <p14:creationId xmlns:p14="http://schemas.microsoft.com/office/powerpoint/2010/main" val="22272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721A3-1992-41F7-85BA-3A3EA4F36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55" y="0"/>
            <a:ext cx="8534400" cy="1507067"/>
          </a:xfrm>
        </p:spPr>
        <p:txBody>
          <a:bodyPr/>
          <a:lstStyle/>
          <a:p>
            <a:r>
              <a:rPr lang="en-US" dirty="0"/>
              <a:t>WHAT TYPE OF ADS-B?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6A851-903D-473F-B31E-93BEB56B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55" y="1507067"/>
            <a:ext cx="8534400" cy="3615267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Full compliance – TSO-C166b (or TSO-C154c), 91.227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Source Integrity Level (SIL)=3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Experimental, TT22, TN72, GPS Antenna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Certified, TT22, TN70, TA70 GPS Antenna, w/advisory 337</a:t>
            </a:r>
          </a:p>
          <a:p>
            <a:r>
              <a:rPr lang="en-US" dirty="0">
                <a:solidFill>
                  <a:schemeClr val="tx1"/>
                </a:solidFill>
              </a:rPr>
              <a:t>TABS (Traffic Awareness Beacon System) – TSO-C199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Visible to other aircraft with TAS, TCAS I, TCAS II, and ADS-B IN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SIL=1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TT21, TN72, GPS Antenna</a:t>
            </a:r>
          </a:p>
          <a:p>
            <a:r>
              <a:rPr lang="en-US" dirty="0">
                <a:solidFill>
                  <a:schemeClr val="tx1"/>
                </a:solidFill>
              </a:rPr>
              <a:t>Other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SIL=0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TT?? With GPS via NMEA from </a:t>
            </a:r>
            <a:r>
              <a:rPr lang="en-US" dirty="0" err="1">
                <a:solidFill>
                  <a:schemeClr val="tx1"/>
                </a:solidFill>
              </a:rPr>
              <a:t>PowerFLARM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36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1E00-F9AB-4224-9A04-9FBD1AE8B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673" y="-2480"/>
            <a:ext cx="8534400" cy="1507067"/>
          </a:xfrm>
        </p:spPr>
        <p:txBody>
          <a:bodyPr/>
          <a:lstStyle/>
          <a:p>
            <a:r>
              <a:rPr lang="en-US" dirty="0"/>
              <a:t>N317KF (Experimental)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E19F3-98A7-4185-B24B-137AB1571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673" y="1363436"/>
            <a:ext cx="8534400" cy="361526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Previously installed Trig TT22 Mode S Transponder</a:t>
            </a:r>
          </a:p>
          <a:p>
            <a:r>
              <a:rPr lang="en-US" dirty="0">
                <a:solidFill>
                  <a:schemeClr val="tx1"/>
                </a:solidFill>
              </a:rPr>
              <a:t>Added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Trig TN72 GPS Receiver (~$375)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GPS Active Antenna (~$50)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Peregrine Squat Airspeed Switch Kit (~$125)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w/STC, cheaper as a part for Experimental</a:t>
            </a:r>
          </a:p>
          <a:p>
            <a:r>
              <a:rPr lang="en-US" dirty="0">
                <a:solidFill>
                  <a:schemeClr val="tx1"/>
                </a:solidFill>
              </a:rPr>
              <a:t>Upgraded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Trig TT22 upgraded to the latest software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C26606-700A-4CC8-969B-D019018CA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484" y="4206311"/>
            <a:ext cx="1608364" cy="2078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6EAD9-BEE5-4777-9AD6-DC9DB7706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144" y="4206312"/>
            <a:ext cx="2203389" cy="2078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E32C58-2C10-4843-A035-C3AEA36E3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1550" y="1612437"/>
            <a:ext cx="27622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6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C9B8-B592-416E-8A16-C7B52339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dirty="0"/>
              <a:t>Assessing ADS-B OUT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69E2-F564-4862-9C6F-8721CA5EB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955221"/>
            <a:ext cx="8534400" cy="169666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FAA Public ADS-B Performance Report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https://adsbperformance.faa.gov/paprrequest.aspx</a:t>
            </a:r>
            <a:r>
              <a:rPr lang="en-US" dirty="0">
                <a:solidFill>
                  <a:schemeClr val="tx1"/>
                </a:solidFill>
              </a:rPr>
              <a:t> (or Google)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Full ADS-B compliance testing only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93A7F-A412-44E1-88E3-6AD387D0E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2559776"/>
            <a:ext cx="668655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6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2BA2-0BD1-4012-8CBA-ADDF41C1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507067"/>
          </a:xfrm>
        </p:spPr>
        <p:txBody>
          <a:bodyPr/>
          <a:lstStyle/>
          <a:p>
            <a:r>
              <a:rPr lang="en-US" dirty="0"/>
              <a:t>First </a:t>
            </a:r>
            <a:r>
              <a:rPr lang="en-US" dirty="0" err="1"/>
              <a:t>FLIght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E9F05-7F81-4ACF-8D84-39C90908F0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216450"/>
            <a:ext cx="4038600" cy="44223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Williams, CA</a:t>
            </a:r>
          </a:p>
          <a:p>
            <a:r>
              <a:rPr lang="en-US" dirty="0">
                <a:solidFill>
                  <a:schemeClr val="tx1"/>
                </a:solidFill>
              </a:rPr>
              <a:t>Comparing </a:t>
            </a:r>
            <a:r>
              <a:rPr lang="en-US" dirty="0" err="1">
                <a:solidFill>
                  <a:schemeClr val="tx1"/>
                </a:solidFill>
              </a:rPr>
              <a:t>SeeYou</a:t>
            </a:r>
            <a:r>
              <a:rPr lang="en-US" dirty="0">
                <a:solidFill>
                  <a:schemeClr val="tx1"/>
                </a:solidFill>
              </a:rPr>
              <a:t> and FAA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Take off </a:t>
            </a: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SeeYou</a:t>
            </a:r>
            <a:r>
              <a:rPr lang="en-US" dirty="0">
                <a:solidFill>
                  <a:schemeClr val="tx1"/>
                </a:solidFill>
              </a:rPr>
              <a:t> 20:53:11,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FAA 20:53:44 (~50’ AGL)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Landing </a:t>
            </a:r>
          </a:p>
          <a:p>
            <a:pPr lvl="2"/>
            <a:r>
              <a:rPr lang="en-US" dirty="0" err="1">
                <a:solidFill>
                  <a:schemeClr val="tx1"/>
                </a:solidFill>
              </a:rPr>
              <a:t>SeeYou</a:t>
            </a:r>
            <a:r>
              <a:rPr lang="en-US" dirty="0">
                <a:solidFill>
                  <a:schemeClr val="tx1"/>
                </a:solidFill>
              </a:rPr>
              <a:t> 21:41:05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FAA 21:40:48</a:t>
            </a:r>
          </a:p>
          <a:p>
            <a:r>
              <a:rPr lang="en-US" dirty="0">
                <a:solidFill>
                  <a:schemeClr val="tx1"/>
                </a:solidFill>
              </a:rPr>
              <a:t>Squat switch changed GND -&gt; ALT mode ~40kts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A0DE3-1036-46F8-BCDA-3DDFB8EE0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812" y="1954086"/>
            <a:ext cx="68580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4E2F19-EE01-4EF4-99EA-9DB4EF9D8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9092" y="405719"/>
            <a:ext cx="6838950" cy="3552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A985CC-39D1-4AB6-83D6-0F561015D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56" y="4032931"/>
            <a:ext cx="61626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014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1111</Words>
  <Application>Microsoft Office PowerPoint</Application>
  <PresentationFormat>Widescreen</PresentationFormat>
  <Paragraphs>129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Slice</vt:lpstr>
      <vt:lpstr>ADS-B</vt:lpstr>
      <vt:lpstr>WHAT IS ADS-B?</vt:lpstr>
      <vt:lpstr>ADS-B Airspace</vt:lpstr>
      <vt:lpstr>WHY INSTALL ADS-B OUT?</vt:lpstr>
      <vt:lpstr>WHAT TYPE OF ADS-B?</vt:lpstr>
      <vt:lpstr>N317KF (Experimental) Installation</vt:lpstr>
      <vt:lpstr>Assessing ADS-B OUT Performance</vt:lpstr>
      <vt:lpstr>First FLIght </vt:lpstr>
      <vt:lpstr>PowerPoint Presentation</vt:lpstr>
      <vt:lpstr>More Acronyms </vt:lpstr>
      <vt:lpstr>Resolving Performance Issues</vt:lpstr>
      <vt:lpstr>Resolving Performance Issues</vt:lpstr>
      <vt:lpstr>“Be seen”</vt:lpstr>
      <vt:lpstr>Still getting “close encounters”</vt:lpstr>
      <vt:lpstr>So what’s next? - ADS-B IN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ADS-B</dc:title>
  <dc:creator>Kelvyn Flavall</dc:creator>
  <cp:lastModifiedBy>Kelvyn Flavall</cp:lastModifiedBy>
  <cp:revision>29</cp:revision>
  <dcterms:created xsi:type="dcterms:W3CDTF">2018-12-02T19:14:25Z</dcterms:created>
  <dcterms:modified xsi:type="dcterms:W3CDTF">2018-12-04T00:48:14Z</dcterms:modified>
</cp:coreProperties>
</file>